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77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E/TLMO8O5wow1BCshT9dLf1dR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8EC3AC-61F8-4A43-986E-B65A54FE21A1}">
  <a:tblStyle styleId="{788EC3AC-61F8-4A43-986E-B65A54FE21A1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*핸드아웃</a:t>
            </a: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6" name="Google Shape;6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 type="title">
  <p:cSld name="TITL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2" name="Google Shape;72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 type="obj">
  <p:cSld name="OBJEC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4"/>
          <p:cNvPicPr preferRelativeResize="0"/>
          <p:nvPr/>
        </p:nvPicPr>
        <p:blipFill rotWithShape="1">
          <a:blip r:embed="rId2">
            <a:alphaModFix/>
          </a:blip>
          <a:srcRect t="-186" b="186"/>
          <a:stretch/>
        </p:blipFill>
        <p:spPr>
          <a:xfrm>
            <a:off x="0" y="0"/>
            <a:ext cx="1219199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1" name="Google Shape;2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2" name="Google Shape;2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7" name="Google Shape;27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8" name="Google Shape;28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 txBox="1"/>
          <p:nvPr/>
        </p:nvSpPr>
        <p:spPr>
          <a:xfrm>
            <a:off x="74645" y="2351314"/>
            <a:ext cx="173957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LED CITY | Week5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"/>
          <p:cNvSpPr txBox="1"/>
          <p:nvPr/>
        </p:nvSpPr>
        <p:spPr>
          <a:xfrm>
            <a:off x="1681545" y="2816828"/>
            <a:ext cx="448488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Scratch for Arduino</a:t>
            </a:r>
            <a:endParaRPr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>
            <a:spLocks noGrp="1"/>
          </p:cNvSpPr>
          <p:nvPr>
            <p:ph type="title"/>
          </p:nvPr>
        </p:nvSpPr>
        <p:spPr>
          <a:xfrm>
            <a:off x="0" y="45552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[LET’S STRAT] P7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11"/>
          <p:cNvSpPr txBox="1"/>
          <p:nvPr/>
        </p:nvSpPr>
        <p:spPr>
          <a:xfrm>
            <a:off x="376469" y="1204365"/>
            <a:ext cx="1108508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아두이노로 하드웨어를 제어할 수 있는 핀은 모두 20개 입니다. 각각의 핀마다 번호가 적혀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있는데 제어하려고 하는 하드웨어의 종류에 따라 연결해야 하는 핀 번호가 달라져요. 다음은 장치에 따라 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연결해야 하는 핀 번호입니다.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11"/>
          <p:cNvSpPr txBox="1"/>
          <p:nvPr/>
        </p:nvSpPr>
        <p:spPr>
          <a:xfrm>
            <a:off x="558281" y="5984450"/>
            <a:ext cx="1078211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주변이 어두워지면 LED가 켜지고, 밝아지면 LED가 꺼지도록 만들려고 해요. 어떤 하드웨어가 필요한지 찾고, 각각의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하드웨어는 어느 핀에 연결해야 하는지 생각해 봅시다.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" name="Google Shape;19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0839" y="2222291"/>
            <a:ext cx="7704761" cy="3604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-418541" y="1721414"/>
            <a:ext cx="7852567" cy="4417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"/>
          <p:cNvSpPr txBox="1">
            <a:spLocks noGrp="1"/>
          </p:cNvSpPr>
          <p:nvPr>
            <p:ph type="title"/>
          </p:nvPr>
        </p:nvSpPr>
        <p:spPr>
          <a:xfrm>
            <a:off x="0" y="496450"/>
            <a:ext cx="10515600" cy="58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[LIGHT IT UP] P8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12"/>
          <p:cNvSpPr txBox="1"/>
          <p:nvPr/>
        </p:nvSpPr>
        <p:spPr>
          <a:xfrm>
            <a:off x="558281" y="1390767"/>
            <a:ext cx="96744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스크래치를 이용해 LED의 불빛을 제어하고 싶어요. 어떻게 만들 수 있을지 생각해 봅시다.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12"/>
          <p:cNvSpPr txBox="1"/>
          <p:nvPr/>
        </p:nvSpPr>
        <p:spPr>
          <a:xfrm>
            <a:off x="738235" y="3574878"/>
            <a:ext cx="10382971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스크래치는 스프라이트가 목적에 맞게 동작하도록 명령을 내릴 수 있었어요.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그런데 우리가 다루는 스크래치는 스프라이트를 제어하는 것 외에도 주목해야 할 기능이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하나 더 있습니다. 바로 </a:t>
            </a: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아두이노에 명령을 내릴 수 있다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 거에요. 즉, 스크래치를 이용하면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아두이노에 연결된 LED를 발히거나 스피커에서 원하는 소리가 나오게 할 수 있고, 모터를 움직이게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하는 등 여러 하드웨어를 다양하게 제어할 수 있습니다. 이러한 특별한 기능을 가진 스크래치를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S4A(Scratch for Arduino)’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라고 불러요.</a:t>
            </a:r>
            <a:endParaRPr/>
          </a:p>
        </p:txBody>
      </p:sp>
      <p:pic>
        <p:nvPicPr>
          <p:cNvPr id="203" name="Google Shape;20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8320" y="1986451"/>
            <a:ext cx="1924050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"/>
          <p:cNvSpPr txBox="1">
            <a:spLocks noGrp="1"/>
          </p:cNvSpPr>
          <p:nvPr>
            <p:ph type="title"/>
          </p:nvPr>
        </p:nvSpPr>
        <p:spPr>
          <a:xfrm>
            <a:off x="0" y="528536"/>
            <a:ext cx="10515600" cy="58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[LIGHT IT UP] P8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558281" y="1314765"/>
            <a:ext cx="80746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다음은 S4A 무대 위에 아두이노 스프라이트가 있을 때 생기는 블록입니다.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0" name="Google Shape;210;p13"/>
          <p:cNvGrpSpPr/>
          <p:nvPr/>
        </p:nvGrpSpPr>
        <p:grpSpPr>
          <a:xfrm>
            <a:off x="1393852" y="1684097"/>
            <a:ext cx="8844455" cy="2583182"/>
            <a:chOff x="558281" y="1302977"/>
            <a:chExt cx="10631600" cy="3105150"/>
          </a:xfrm>
        </p:grpSpPr>
        <p:pic>
          <p:nvPicPr>
            <p:cNvPr id="211" name="Google Shape;211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8281" y="1302977"/>
              <a:ext cx="3305175" cy="3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53943" y="1432502"/>
              <a:ext cx="3724275" cy="114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53943" y="2626952"/>
              <a:ext cx="2914650" cy="1781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13281" y="1432502"/>
              <a:ext cx="3276600" cy="2419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p13"/>
          <p:cNvSpPr txBox="1"/>
          <p:nvPr/>
        </p:nvSpPr>
        <p:spPr>
          <a:xfrm>
            <a:off x="740011" y="4541480"/>
            <a:ext cx="101521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아래 장치를 제어하는 명령 블록을 찾고, 이 블록으로 명령을 내릴 수 있는 핀 번호를 찾아봅시다.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6" name="Google Shape;216;p13"/>
          <p:cNvGraphicFramePr/>
          <p:nvPr/>
        </p:nvGraphicFramePr>
        <p:xfrm>
          <a:off x="918807" y="4962262"/>
          <a:ext cx="9973325" cy="1447350"/>
        </p:xfrm>
        <a:graphic>
          <a:graphicData uri="http://schemas.openxmlformats.org/drawingml/2006/table">
            <a:tbl>
              <a:tblPr firstRow="1" bandRow="1">
                <a:noFill/>
                <a:tableStyleId>{788EC3AC-61F8-4A43-986E-B65A54FE21A1}</a:tableStyleId>
              </a:tblPr>
              <a:tblGrid>
                <a:gridCol w="148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5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8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2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장치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디지털 출력장치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아날로그 출력장치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디지털 입력장치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아날로그 입력장치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블록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핀 번호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title"/>
          </p:nvPr>
        </p:nvSpPr>
        <p:spPr>
          <a:xfrm>
            <a:off x="0" y="489446"/>
            <a:ext cx="10515600" cy="58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[LIGHT IT UP] P9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558281" y="1201584"/>
            <a:ext cx="54906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스크래치를 이용해 LED의 불빛을 제어해 봅시다.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558281" y="1670725"/>
            <a:ext cx="991489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LED를 켜려고 합니다. 연결해야 하는 핀 번호를 적고, 어떤 명령을 내려야 하는지 아래 블록을 채워 봅시다.</a:t>
            </a:r>
            <a:endParaRPr/>
          </a:p>
        </p:txBody>
      </p:sp>
      <p:pic>
        <p:nvPicPr>
          <p:cNvPr id="224" name="Google Shape;22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1784" y="2081886"/>
            <a:ext cx="2850218" cy="70345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4"/>
          <p:cNvSpPr txBox="1"/>
          <p:nvPr/>
        </p:nvSpPr>
        <p:spPr>
          <a:xfrm>
            <a:off x="558281" y="2871978"/>
            <a:ext cx="991489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LED를 끄려고 합니다. 연결해야 하는 핀 번호를 적고, 어떤 명령을 내려야 하는지 아래 블록을 채워 봅시다.</a:t>
            </a:r>
            <a:endParaRPr/>
          </a:p>
        </p:txBody>
      </p:sp>
      <p:pic>
        <p:nvPicPr>
          <p:cNvPr id="226" name="Google Shape;22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5008" y="3305735"/>
            <a:ext cx="2923773" cy="72161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4"/>
          <p:cNvSpPr txBox="1"/>
          <p:nvPr/>
        </p:nvSpPr>
        <p:spPr>
          <a:xfrm>
            <a:off x="558281" y="4075405"/>
            <a:ext cx="10415031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LED의 밝기를 조절하고 싶어요. 아날로그 출력장치를 제어하는 명령 블록에 0부터 255사이의 값을 입력하면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 값만큼의 전기 신호를 내보내는 아날로그 방식으로 작동됩니다. 이때 전기 신호를 보내지 않아 LED가 꺼진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상태가 0이고, 전기 신호를 최대로 내보내는 가장 밝은 LED의 상태는 255입니다. 연결해야 하는 핀 번호를 적고,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어떤 명령을 내려야 하는지 아래 블록을 채워 봅시다.</a:t>
            </a:r>
            <a:endParaRPr/>
          </a:p>
        </p:txBody>
      </p:sp>
      <p:pic>
        <p:nvPicPr>
          <p:cNvPr id="228" name="Google Shape;22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3737" y="5320174"/>
            <a:ext cx="3586314" cy="77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"/>
          <p:cNvSpPr txBox="1">
            <a:spLocks noGrp="1"/>
          </p:cNvSpPr>
          <p:nvPr>
            <p:ph type="title"/>
          </p:nvPr>
        </p:nvSpPr>
        <p:spPr>
          <a:xfrm>
            <a:off x="0" y="4729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[LIGHT IT UP] P10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15"/>
          <p:cNvSpPr txBox="1"/>
          <p:nvPr/>
        </p:nvSpPr>
        <p:spPr>
          <a:xfrm>
            <a:off x="483466" y="1320586"/>
            <a:ext cx="1003883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무대 위에 3가지 색의 직사각형이 있어요. 각각의 색을 클릭하면 RGB LED가 직사각형의 색과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같은 색으로 빛나도록 프로그램을 만들려고 합니다. 어떻게 만들 수 있을지 생각해 봅시다.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5" name="Google Shape;23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093" y="2414227"/>
            <a:ext cx="6417494" cy="187929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5"/>
          <p:cNvSpPr txBox="1"/>
          <p:nvPr/>
        </p:nvSpPr>
        <p:spPr>
          <a:xfrm>
            <a:off x="784093" y="5093464"/>
            <a:ext cx="55091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직사각형은 무대 배경, 캐릭터 스프라이트,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아두이노 스프라이트 중 무엇의 모양을 바꾼 걸까요?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7" name="Google Shape;23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09665" y="3672988"/>
            <a:ext cx="4320434" cy="262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3558729" y="2305014"/>
            <a:ext cx="3642857" cy="2049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0" y="4616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[LIGHT IT UP] P10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16"/>
          <p:cNvSpPr txBox="1"/>
          <p:nvPr/>
        </p:nvSpPr>
        <p:spPr>
          <a:xfrm>
            <a:off x="483466" y="1309285"/>
            <a:ext cx="1003883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무대 위에 3가지 색의 직사각형이 있어요. 각각의 색을 클릭하면 RGB LED가 직사각형의 색과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같은 색으로 빛나도록 프로그램을 만들려고 합니다. 어떻게 만들 수 있을지 생각해 봅시다.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5" name="Google Shape;24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2627" y="2088854"/>
            <a:ext cx="6580889" cy="192714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6"/>
          <p:cNvSpPr txBox="1"/>
          <p:nvPr/>
        </p:nvSpPr>
        <p:spPr>
          <a:xfrm>
            <a:off x="234264" y="4149232"/>
            <a:ext cx="1116363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빨간색 LED는 13번 핀에, 초록색 LED는 12번 핀에, 파란색 LED는 11번 핀에 연결하고 프로그램을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다음과 같이 만들었어요. 그런데 프로그램을 실행시켰더니 문제가 발생했네요. 어떤 문제인지 생각해 보고,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프로그램을 수정해 봅시다.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7" name="Google Shape;24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7531" y="5179411"/>
            <a:ext cx="7671323" cy="1259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4820659" y="2017179"/>
            <a:ext cx="3642857" cy="2049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"/>
          <p:cNvSpPr txBox="1">
            <a:spLocks noGrp="1"/>
          </p:cNvSpPr>
          <p:nvPr>
            <p:ph type="title"/>
          </p:nvPr>
        </p:nvSpPr>
        <p:spPr>
          <a:xfrm>
            <a:off x="0" y="52683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[LIGHT IT UP] P11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17"/>
          <p:cNvSpPr txBox="1"/>
          <p:nvPr/>
        </p:nvSpPr>
        <p:spPr>
          <a:xfrm>
            <a:off x="483466" y="1138443"/>
            <a:ext cx="1026486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무대 위에 7가지 색의 피아노 건반이 있어요. 각각의 색을 클릭하면 해당하는 음이 연주되면서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RGB LED가 건반의 색과 같은 색으로 빛나는 프로그램을 만들려고 합니다. 어떻게 만들 수 있을지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생각해 봅시다.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17"/>
          <p:cNvSpPr txBox="1"/>
          <p:nvPr/>
        </p:nvSpPr>
        <p:spPr>
          <a:xfrm>
            <a:off x="383119" y="4251093"/>
            <a:ext cx="117725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불이 들어온 LED는 O로, 불이 꺼진 LED는 X로 표시된 아래 각각의 RGB LED가 어떤 색의 빛을 낼지 적어봅시다.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6" name="Google Shape;25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1608" y="1942908"/>
            <a:ext cx="7648575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1001" y="4696480"/>
            <a:ext cx="7618206" cy="163014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7"/>
          <p:cNvSpPr txBox="1"/>
          <p:nvPr/>
        </p:nvSpPr>
        <p:spPr>
          <a:xfrm>
            <a:off x="2126512" y="5142220"/>
            <a:ext cx="17860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       X       X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17"/>
          <p:cNvSpPr txBox="1"/>
          <p:nvPr/>
        </p:nvSpPr>
        <p:spPr>
          <a:xfrm>
            <a:off x="4923048" y="5152827"/>
            <a:ext cx="17860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X      O       X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17"/>
          <p:cNvSpPr txBox="1"/>
          <p:nvPr/>
        </p:nvSpPr>
        <p:spPr>
          <a:xfrm>
            <a:off x="7719584" y="5152827"/>
            <a:ext cx="17860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X       X      O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1" name="Google Shape;261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347066" y="1866853"/>
            <a:ext cx="4036889" cy="22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"/>
          <p:cNvSpPr txBox="1">
            <a:spLocks noGrp="1"/>
          </p:cNvSpPr>
          <p:nvPr>
            <p:ph type="title"/>
          </p:nvPr>
        </p:nvSpPr>
        <p:spPr>
          <a:xfrm>
            <a:off x="0" y="4729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[LIGHT IT UP] P12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18"/>
          <p:cNvSpPr txBox="1"/>
          <p:nvPr/>
        </p:nvSpPr>
        <p:spPr>
          <a:xfrm>
            <a:off x="483466" y="1320585"/>
            <a:ext cx="101216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아래 블록은 스크래치에서 원하는 음계를 선택하여 원하는 박자로 음을 내는 명령 블록입니다.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8" name="Google Shape;26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7011" y="1798528"/>
            <a:ext cx="2676525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8"/>
          <p:cNvSpPr txBox="1"/>
          <p:nvPr/>
        </p:nvSpPr>
        <p:spPr>
          <a:xfrm>
            <a:off x="712381" y="2646148"/>
            <a:ext cx="90428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7가지 색의 건반을 누를 때마다 원하는 음을 1박자(1초)로 연주되도록 만들려고 해요.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건반의 색에 따라 어떤 음을 연주할 것인지 정해 봅시다.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0" name="Google Shape;270;p18"/>
          <p:cNvGraphicFramePr/>
          <p:nvPr/>
        </p:nvGraphicFramePr>
        <p:xfrm>
          <a:off x="1362395" y="3440950"/>
          <a:ext cx="8363800" cy="806270"/>
        </p:xfrm>
        <a:graphic>
          <a:graphicData uri="http://schemas.openxmlformats.org/drawingml/2006/table">
            <a:tbl>
              <a:tblPr firstRow="1" bandRow="1">
                <a:noFill/>
                <a:tableStyleId>{788EC3AC-61F8-4A43-986E-B65A54FE21A1}</a:tableStyleId>
              </a:tblPr>
              <a:tblGrid>
                <a:gridCol w="1045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5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5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5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8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건반 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빨간색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초록색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파란색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노란색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청록색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자홍색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흰색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음계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1" name="Google Shape;271;p18"/>
          <p:cNvSpPr txBox="1"/>
          <p:nvPr/>
        </p:nvSpPr>
        <p:spPr>
          <a:xfrm>
            <a:off x="712381" y="4492073"/>
            <a:ext cx="63209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프로그램을 만들기 위해 몇 개의 스프라이트가 필요한가요?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 txBox="1">
            <a:spLocks noGrp="1"/>
          </p:cNvSpPr>
          <p:nvPr>
            <p:ph type="title"/>
          </p:nvPr>
        </p:nvSpPr>
        <p:spPr>
          <a:xfrm>
            <a:off x="0" y="4729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[LIGHT IT UP] P12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19"/>
          <p:cNvSpPr txBox="1"/>
          <p:nvPr/>
        </p:nvSpPr>
        <p:spPr>
          <a:xfrm>
            <a:off x="483466" y="1320586"/>
            <a:ext cx="101216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아래 블록은 스크래치에서 원하는 음계를 선택하여 원하는 박자로 음을 내는 명령 블록입니다.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8" name="Google Shape;27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7011" y="1798529"/>
            <a:ext cx="2676525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9"/>
          <p:cNvSpPr txBox="1"/>
          <p:nvPr/>
        </p:nvSpPr>
        <p:spPr>
          <a:xfrm>
            <a:off x="712381" y="2646149"/>
            <a:ext cx="90428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7가지 색의 건반을 누를 때마다 원하는 음을 1박자(1초)로 연주되도록 만들려고 해요.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건반의 색에 따라 어떤 음을 연주할 것인지 정해 봅시다.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0" name="Google Shape;280;p19"/>
          <p:cNvGraphicFramePr/>
          <p:nvPr/>
        </p:nvGraphicFramePr>
        <p:xfrm>
          <a:off x="1362395" y="3440951"/>
          <a:ext cx="8363800" cy="806270"/>
        </p:xfrm>
        <a:graphic>
          <a:graphicData uri="http://schemas.openxmlformats.org/drawingml/2006/table">
            <a:tbl>
              <a:tblPr firstRow="1" bandRow="1">
                <a:noFill/>
                <a:tableStyleId>{788EC3AC-61F8-4A43-986E-B65A54FE21A1}</a:tableStyleId>
              </a:tblPr>
              <a:tblGrid>
                <a:gridCol w="1045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5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5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5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8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건반 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빨간색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초록색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파란색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노란색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청록색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자홍색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흰색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음계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1" name="Google Shape;281;p19"/>
          <p:cNvSpPr txBox="1"/>
          <p:nvPr/>
        </p:nvSpPr>
        <p:spPr>
          <a:xfrm>
            <a:off x="712381" y="4395683"/>
            <a:ext cx="107051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만들어지는 스프라이트의 프로그램을 비교했을 때 공통된 부분이 있나요? 또, 달라지는 점은 무엇일지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생각해 보고 프로그램을 만들어 실행해 봅시다.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[LIGHT IT UP] P12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20"/>
          <p:cNvSpPr txBox="1"/>
          <p:nvPr/>
        </p:nvSpPr>
        <p:spPr>
          <a:xfrm>
            <a:off x="483466" y="1304820"/>
            <a:ext cx="101216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아래 블록은 스크래치에서 원하는 음계를 선택하여 원하는 박자로 음을 내는 명령 블록입니다.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8" name="Google Shape;28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7011" y="1782763"/>
            <a:ext cx="2676525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0"/>
          <p:cNvSpPr txBox="1"/>
          <p:nvPr/>
        </p:nvSpPr>
        <p:spPr>
          <a:xfrm>
            <a:off x="712381" y="2630383"/>
            <a:ext cx="90428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7가지 색의 건반을 누를 때마다 원하는 음을 1박자(1초)로 연주되도록 만들려고 해요.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건반의 색에 따라 어떤 음을 연주할 것인지 정해 봅시다.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90" name="Google Shape;290;p20"/>
          <p:cNvGraphicFramePr/>
          <p:nvPr/>
        </p:nvGraphicFramePr>
        <p:xfrm>
          <a:off x="1362395" y="3425185"/>
          <a:ext cx="8363800" cy="806270"/>
        </p:xfrm>
        <a:graphic>
          <a:graphicData uri="http://schemas.openxmlformats.org/drawingml/2006/table">
            <a:tbl>
              <a:tblPr firstRow="1" bandRow="1">
                <a:noFill/>
                <a:tableStyleId>{788EC3AC-61F8-4A43-986E-B65A54FE21A1}</a:tableStyleId>
              </a:tblPr>
              <a:tblGrid>
                <a:gridCol w="1045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5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5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5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8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건반 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빨간색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초록색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파란색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노란색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청록색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자홍색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흰색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음계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1" name="Google Shape;291;p20"/>
          <p:cNvSpPr txBox="1"/>
          <p:nvPr/>
        </p:nvSpPr>
        <p:spPr>
          <a:xfrm>
            <a:off x="712381" y="4379917"/>
            <a:ext cx="10868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원하는 대로 작동이 되었나요? 만약 작동하지 않았다면 무엇이 잘못된 건지 생각해 보고 수정해 봅시다.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>
            <a:spLocks noGrp="1"/>
          </p:cNvSpPr>
          <p:nvPr>
            <p:ph type="title"/>
          </p:nvPr>
        </p:nvSpPr>
        <p:spPr>
          <a:xfrm>
            <a:off x="0" y="49876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[PREVIEW] P4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40562" y="1224162"/>
            <a:ext cx="823334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</a:t>
            </a:r>
            <a:r>
              <a:rPr lang="ko-KR" sz="1800" b="1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하드웨어(HardWare)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 쇠붙이를 뜻하는 단어로,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ko-KR" sz="1800" b="1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컴퓨터를 구성하는 전자, 기계 장치의 몸체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의미해요.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하드웨어는 종류에 따라 기능이 다양한데 이중 </a:t>
            </a: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ko-KR" sz="1800" b="1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아두이노(Arduino)‘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다른 하드웨어들의 동작을 제어할 수 있는 </a:t>
            </a:r>
            <a:r>
              <a:rPr lang="ko-KR" sz="1800" b="1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초소형 컴퓨터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라고 할 수 있어요.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194031" y="2609193"/>
            <a:ext cx="6965733" cy="39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"/>
          <p:cNvSpPr txBox="1">
            <a:spLocks noGrp="1"/>
          </p:cNvSpPr>
          <p:nvPr>
            <p:ph type="title"/>
          </p:nvPr>
        </p:nvSpPr>
        <p:spPr>
          <a:xfrm>
            <a:off x="0" y="4729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[LIGHT IT UP] P13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21"/>
          <p:cNvSpPr txBox="1"/>
          <p:nvPr/>
        </p:nvSpPr>
        <p:spPr>
          <a:xfrm>
            <a:off x="483466" y="1320586"/>
            <a:ext cx="94874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건반의 색과 RGB LED의 색을 다양하게 바꿀 수는 없을까요? 프로그램을 수정해 봅시다.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21"/>
          <p:cNvSpPr txBox="1"/>
          <p:nvPr/>
        </p:nvSpPr>
        <p:spPr>
          <a:xfrm>
            <a:off x="653612" y="1798529"/>
            <a:ext cx="1021318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아래 색상표를 보고, 건반 색을 결정해 봅시다. 또, 이와 같은 색으로 RGB LED가 빛나도록 하려면 어떤 블록이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필요한지 생각해 보고, 프로그램을 수정해 봅시다.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9" name="Google Shape;29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2837" y="2491915"/>
            <a:ext cx="455295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>
            <a:spLocks noGrp="1"/>
          </p:cNvSpPr>
          <p:nvPr>
            <p:ph type="title"/>
          </p:nvPr>
        </p:nvSpPr>
        <p:spPr>
          <a:xfrm>
            <a:off x="0" y="3850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[PREVIEW] P4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351194" y="987794"/>
            <a:ext cx="1130469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</a:t>
            </a: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예를 들어 볼까요? LED는 불빛을 내는 하드웨어로 전기가 들어오면 켜지고, 전기가 없으면 꺼집니다.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이제 켜져 있는 LED에 끄라는 명령을 내려 봅시다. 그럼 LED가 이 명령을 알아듣고 스스로 꺼질까요?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전기를 차단하지 않는 한 LED는 꺼지지 않을 거예요. 반면, 아두이노에 연결된 LED에 끄라는 명령을 내리면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어떨까요? 전기를 차단하지 않아도 아두이노가 LED에 끄라는 신호를 주면 LED는 꺼지게 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5" name="Google Shape;13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9893" y="2575183"/>
            <a:ext cx="7572375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/>
          <p:nvPr/>
        </p:nvSpPr>
        <p:spPr>
          <a:xfrm>
            <a:off x="558281" y="5537458"/>
            <a:ext cx="1062983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이처럼 아두이노는 연결된 하드웨어들과 정보를 주고받으면서 목적에 따라 다양하게 제어할 수 있는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＇</a:t>
            </a: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마이크로 컨트롤러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 입니다.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5639776" y="3310758"/>
            <a:ext cx="3962492" cy="2033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title"/>
          </p:nvPr>
        </p:nvSpPr>
        <p:spPr>
          <a:xfrm>
            <a:off x="0" y="48680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[PREVIEW] P5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6"/>
          <p:cNvSpPr txBox="1"/>
          <p:nvPr/>
        </p:nvSpPr>
        <p:spPr>
          <a:xfrm>
            <a:off x="340562" y="1159634"/>
            <a:ext cx="1058494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그렇다면 아두이노는 연결된 하드웨어와 어떤 방식으로 정보를 주고 받을까요? 정답은 ‘</a:t>
            </a: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전기 신호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입니다. 아두이노와 연결된 LED의 경우 아두이노에서 전기 신호를 주면 LED가 켜지고 전기 신호를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주지 않으면 LED가 꺼지게 되는 것이지요.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4" name="Google Shape;14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1960" y="2055954"/>
            <a:ext cx="754380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 txBox="1"/>
          <p:nvPr/>
        </p:nvSpPr>
        <p:spPr>
          <a:xfrm>
            <a:off x="340562" y="3854102"/>
            <a:ext cx="1154675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반대로 아두이노가 신호를 받는 경우도 있어요. ‘누르기 버튼＇이라는 하드웨어를 아두이노에 연결한 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누르기 버튼을 누르면 아두이노에 전기 신호가 입력이 돼요. 그러다가 누르기 버튼을 떼면 아두이노로 보내는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전기 신호가 없어지게 됩니다.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" name="Google Shape;14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1960" y="4851555"/>
            <a:ext cx="7610475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 txBox="1"/>
          <p:nvPr/>
        </p:nvSpPr>
        <p:spPr>
          <a:xfrm>
            <a:off x="3958638" y="3484770"/>
            <a:ext cx="14318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2E75B5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&lt;출력장치&gt;</a:t>
            </a:r>
            <a:endParaRPr sz="1800" b="1">
              <a:solidFill>
                <a:srgbClr val="2E75B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3958638" y="6303112"/>
            <a:ext cx="14318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2E75B5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&lt;입력장치&gt;</a:t>
            </a:r>
            <a:endParaRPr sz="1800" b="1">
              <a:solidFill>
                <a:srgbClr val="2E75B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9" name="Google Shape;14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108818" y="1791397"/>
            <a:ext cx="3917748" cy="220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120352" y="1791397"/>
            <a:ext cx="3917748" cy="220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061520" y="4422994"/>
            <a:ext cx="3917748" cy="220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4941677" y="4445852"/>
            <a:ext cx="3917748" cy="2203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 txBox="1">
            <a:spLocks noGrp="1"/>
          </p:cNvSpPr>
          <p:nvPr>
            <p:ph type="title"/>
          </p:nvPr>
        </p:nvSpPr>
        <p:spPr>
          <a:xfrm>
            <a:off x="0" y="47237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[PREVIEW] P5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7"/>
          <p:cNvSpPr txBox="1"/>
          <p:nvPr/>
        </p:nvSpPr>
        <p:spPr>
          <a:xfrm>
            <a:off x="340562" y="1346977"/>
            <a:ext cx="1124218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LED는 아두이노에서 신호를 받고 불빛을 밝히고 있지요? 이것처럼 신호를 받아 출력하는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하드웨어를 ‘</a:t>
            </a: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출력장치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’라고 합니다. 그리고 누르기 버튼처럼 신호를 주는 하드웨어를 ‘</a:t>
            </a: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입력장치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＇라고 해요.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아래 하드웨어를 출력장치와 입력장치로 나누고, 그렇게 생각한 이유를 말해 봅시다.</a:t>
            </a:r>
            <a:endParaRPr/>
          </a:p>
        </p:txBody>
      </p:sp>
      <p:pic>
        <p:nvPicPr>
          <p:cNvPr id="159" name="Google Shape;1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050" y="2270307"/>
            <a:ext cx="8711349" cy="1755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 txBox="1"/>
          <p:nvPr/>
        </p:nvSpPr>
        <p:spPr>
          <a:xfrm>
            <a:off x="350419" y="4498198"/>
            <a:ext cx="98908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그밖에 우리 주변에서 볼 수 있는 출력장치와 입력장치에는 어떤 것들이 있을지 찾아봅시다.</a:t>
            </a:r>
            <a:endParaRPr/>
          </a:p>
        </p:txBody>
      </p:sp>
      <p:sp>
        <p:nvSpPr>
          <p:cNvPr id="161" name="Google Shape;161;p7"/>
          <p:cNvSpPr txBox="1"/>
          <p:nvPr/>
        </p:nvSpPr>
        <p:spPr>
          <a:xfrm>
            <a:off x="1689802" y="5178404"/>
            <a:ext cx="764023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출력장치 : 스피커, 프로젝트, 이어폰, 그래픽카드, 모니터 등..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입력장치 : 스캐너, 디지털 카메라, 태블릿 PC, 터치패드, 터치 스크린 등..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>
            <a:spLocks noGrp="1"/>
          </p:cNvSpPr>
          <p:nvPr>
            <p:ph type="title"/>
          </p:nvPr>
        </p:nvSpPr>
        <p:spPr>
          <a:xfrm>
            <a:off x="0" y="4729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[LET’S START] P6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8"/>
          <p:cNvSpPr txBox="1"/>
          <p:nvPr/>
        </p:nvSpPr>
        <p:spPr>
          <a:xfrm>
            <a:off x="340562" y="1347571"/>
            <a:ext cx="54553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다음은 이번 프로젝트에 사용할 하드웨어입니다.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8" name="Google Shape;16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5341" y="1825409"/>
            <a:ext cx="826770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 txBox="1"/>
          <p:nvPr/>
        </p:nvSpPr>
        <p:spPr>
          <a:xfrm>
            <a:off x="340562" y="3917915"/>
            <a:ext cx="113736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각각의 하드웨어는 어떤 기능의 부품인지 생각해 보고, 주어진 하드웨어로 무엇을 만들고 싶은지 말해봅시다.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>
            <a:spLocks noGrp="1"/>
          </p:cNvSpPr>
          <p:nvPr>
            <p:ph type="title"/>
          </p:nvPr>
        </p:nvSpPr>
        <p:spPr>
          <a:xfrm>
            <a:off x="0" y="47932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[LET’S START] P6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5" name="Google Shape;17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7871" y="1096832"/>
            <a:ext cx="826770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9"/>
          <p:cNvSpPr txBox="1"/>
          <p:nvPr/>
        </p:nvSpPr>
        <p:spPr>
          <a:xfrm>
            <a:off x="127910" y="2731008"/>
            <a:ext cx="1190742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아두이노에서 신호를 받는 하드웨어(출력장치)와 아두이노에 신호를 주는 하드웨어(입력장치)로 나누어 봅시다.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 그렇게 생각한 이유를 말해 봅시다.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7" name="Google Shape;177;p9"/>
          <p:cNvGraphicFramePr/>
          <p:nvPr/>
        </p:nvGraphicFramePr>
        <p:xfrm>
          <a:off x="1084522" y="3394028"/>
          <a:ext cx="10090300" cy="1483400"/>
        </p:xfrm>
        <a:graphic>
          <a:graphicData uri="http://schemas.openxmlformats.org/drawingml/2006/table">
            <a:tbl>
              <a:tblPr firstRow="1" bandRow="1">
                <a:noFill/>
                <a:tableStyleId>{788EC3AC-61F8-4A43-986E-B65A54FE21A1}</a:tableStyleId>
              </a:tblPr>
              <a:tblGrid>
                <a:gridCol w="167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출력장치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하드웨어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이유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8" name="Google Shape;178;p9"/>
          <p:cNvGraphicFramePr/>
          <p:nvPr/>
        </p:nvGraphicFramePr>
        <p:xfrm>
          <a:off x="1084520" y="5017062"/>
          <a:ext cx="10090300" cy="1483400"/>
        </p:xfrm>
        <a:graphic>
          <a:graphicData uri="http://schemas.openxmlformats.org/drawingml/2006/table">
            <a:tbl>
              <a:tblPr firstRow="1" bandRow="1">
                <a:noFill/>
                <a:tableStyleId>{788EC3AC-61F8-4A43-986E-B65A54FE21A1}</a:tableStyleId>
              </a:tblPr>
              <a:tblGrid>
                <a:gridCol w="164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입력장치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하드웨어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이유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 txBox="1">
            <a:spLocks noGrp="1"/>
          </p:cNvSpPr>
          <p:nvPr>
            <p:ph type="title"/>
          </p:nvPr>
        </p:nvSpPr>
        <p:spPr>
          <a:xfrm>
            <a:off x="0" y="4729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[REVIEW] P7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10"/>
          <p:cNvSpPr txBox="1"/>
          <p:nvPr/>
        </p:nvSpPr>
        <p:spPr>
          <a:xfrm>
            <a:off x="340562" y="1347571"/>
            <a:ext cx="1054968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전기 신호는 ‘디지털＇방식과 ‘아날로그‘ 방식으로 분류할 수 있어요. 디지털 신호는 0과 1로만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이루어져 있습니다. 이때 0은 신호가 없는 상태, 1은 신호가 있는 상태입니다. 반면 아날로그 신호는 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0과 1사이의 값 모두 포함하는 형태에요. 즉, 얼마만큼의 크기의 신호가 오고 가는지 알 수 있습니다.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10"/>
          <p:cNvSpPr txBox="1"/>
          <p:nvPr/>
        </p:nvSpPr>
        <p:spPr>
          <a:xfrm>
            <a:off x="352085" y="2429356"/>
            <a:ext cx="992290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출력장치와 입력장치는 주고받는 신호가 디지털인지 아날로그인지에 따라 디지털 출력장치와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아날로그 출력장치, 디지털 입력장치와 아날로그 입력장치로 나눌 수 있어요.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이번 프로젝트에 사용하는 하드웨어들은 어느 장치에 속할까요? 아래 표에 적어 봅시다.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6" name="Google Shape;186;p10"/>
          <p:cNvGraphicFramePr/>
          <p:nvPr/>
        </p:nvGraphicFramePr>
        <p:xfrm>
          <a:off x="979376" y="3525539"/>
          <a:ext cx="8887600" cy="2189275"/>
        </p:xfrm>
        <a:graphic>
          <a:graphicData uri="http://schemas.openxmlformats.org/drawingml/2006/table">
            <a:tbl>
              <a:tblPr firstRow="1" bandRow="1">
                <a:noFill/>
                <a:tableStyleId>{788EC3AC-61F8-4A43-986E-B65A54FE21A1}</a:tableStyleId>
              </a:tblPr>
              <a:tblGrid>
                <a:gridCol w="222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9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디지털 출력장치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아날로그 출력장치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디지털 입력장치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/>
                        <a:t>아날로그 입력장치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9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1998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p1"/>
          <p:cNvGraphicFramePr/>
          <p:nvPr/>
        </p:nvGraphicFramePr>
        <p:xfrm>
          <a:off x="394852" y="1378890"/>
          <a:ext cx="11523500" cy="5126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76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33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strike="noStrike" cap="none"/>
                        <a:t>디지털 시계</a:t>
                      </a:r>
                      <a:endParaRPr sz="3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strike="noStrike" cap="none"/>
                        <a:t>아날로그 시계</a:t>
                      </a:r>
                      <a:endParaRPr sz="30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6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strike="noStrike" cap="none"/>
                        <a:t>현실 세계의 모든 시간을 표현할 수 없다. (불연속적)</a:t>
                      </a:r>
                      <a:endParaRPr sz="3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/>
                        <a:t>현실 세계의 모든 시간을 반영</a:t>
                      </a:r>
                      <a:endParaRPr sz="3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/>
                        <a:t>(연속적)</a:t>
                      </a:r>
                      <a:endParaRPr sz="30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3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Malgun Gothic"/>
                        <a:buNone/>
                      </a:pPr>
                      <a:r>
                        <a:rPr lang="en-US" sz="3000" u="none" strike="noStrike" cap="none"/>
                        <a:t>※ 디지털이 0과 1로 이루어져 있지만 0과 1만 표현 가능한 것은</a:t>
                      </a:r>
                      <a:endParaRPr sz="30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Malgun Gothic"/>
                        <a:buNone/>
                      </a:pPr>
                      <a:r>
                        <a:rPr lang="en-US" sz="3000" u="none" strike="noStrike" cap="none"/>
                        <a:t>   아니며 0과 1을 조합하여 다른 데이터도 표현 가능.</a:t>
                      </a:r>
                      <a:endParaRPr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1" name="Google Shape;91;p1" descr="C:\USERS\STOCK\APPDATA\LOCAL\MICROSOFT\WINDOWS\TEMPORARY INTERNET FILES\Content.IE5\77KYAHL3\TpG1W[1]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104" y="1492734"/>
            <a:ext cx="2880001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0910" y="1492733"/>
            <a:ext cx="166275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-3" y="0"/>
            <a:ext cx="121920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90"/>
              <a:buFont typeface="Malgun Gothic"/>
              <a:buNone/>
            </a:pPr>
            <a:r>
              <a:rPr lang="en-US" sz="429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◈ 디지털 vs 아날로그</a:t>
            </a:r>
            <a:endParaRPr sz="429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PT 템플릿 01_글자없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1371</Words>
  <Application>Microsoft Office PowerPoint</Application>
  <PresentationFormat>와이드스크린</PresentationFormat>
  <Paragraphs>166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Malgun Gothic</vt:lpstr>
      <vt:lpstr>Arial</vt:lpstr>
      <vt:lpstr>PPT 템플릿 01_글자없음</vt:lpstr>
      <vt:lpstr>PowerPoint 프레젠테이션</vt:lpstr>
      <vt:lpstr>[PREVIEW] P4</vt:lpstr>
      <vt:lpstr>[PREVIEW] P4</vt:lpstr>
      <vt:lpstr>[PREVIEW] P5</vt:lpstr>
      <vt:lpstr>[PREVIEW] P5</vt:lpstr>
      <vt:lpstr>[LET’S START] P6</vt:lpstr>
      <vt:lpstr>[LET’S START] P6</vt:lpstr>
      <vt:lpstr>[REVIEW] P7</vt:lpstr>
      <vt:lpstr>PowerPoint 프레젠테이션</vt:lpstr>
      <vt:lpstr>[LET’S STRAT] P7</vt:lpstr>
      <vt:lpstr>[LIGHT IT UP] P8</vt:lpstr>
      <vt:lpstr>[LIGHT IT UP] P8</vt:lpstr>
      <vt:lpstr>[LIGHT IT UP] P9</vt:lpstr>
      <vt:lpstr>[LIGHT IT UP] P10</vt:lpstr>
      <vt:lpstr>[LIGHT IT UP] P10</vt:lpstr>
      <vt:lpstr>[LIGHT IT UP] P11</vt:lpstr>
      <vt:lpstr>[LIGHT IT UP] P12</vt:lpstr>
      <vt:lpstr>[LIGHT IT UP] P12</vt:lpstr>
      <vt:lpstr>[LIGHT IT UP] P12</vt:lpstr>
      <vt:lpstr>[LIGHT IT UP] P13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Suhyun Lee</dc:creator>
  <cp:lastModifiedBy>박근원</cp:lastModifiedBy>
  <cp:revision>1</cp:revision>
  <dcterms:created xsi:type="dcterms:W3CDTF">2018-02-22T09:32:58Z</dcterms:created>
  <dcterms:modified xsi:type="dcterms:W3CDTF">2023-10-08T00:10:43Z</dcterms:modified>
</cp:coreProperties>
</file>